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90" r:id="rId5"/>
    <p:sldId id="260" r:id="rId6"/>
    <p:sldId id="287" r:id="rId7"/>
    <p:sldId id="288" r:id="rId8"/>
    <p:sldId id="263" r:id="rId9"/>
    <p:sldId id="284" r:id="rId10"/>
    <p:sldId id="285" r:id="rId11"/>
    <p:sldId id="257" r:id="rId12"/>
    <p:sldId id="258" r:id="rId13"/>
    <p:sldId id="271" r:id="rId14"/>
    <p:sldId id="272" r:id="rId15"/>
    <p:sldId id="274" r:id="rId16"/>
    <p:sldId id="277" r:id="rId17"/>
    <p:sldId id="273" r:id="rId18"/>
    <p:sldId id="275" r:id="rId19"/>
    <p:sldId id="276" r:id="rId20"/>
    <p:sldId id="291" r:id="rId21"/>
    <p:sldId id="278" r:id="rId22"/>
    <p:sldId id="279" r:id="rId23"/>
    <p:sldId id="283" r:id="rId24"/>
    <p:sldId id="280" r:id="rId25"/>
    <p:sldId id="281" r:id="rId26"/>
    <p:sldId id="282" r:id="rId27"/>
    <p:sldId id="259" r:id="rId28"/>
    <p:sldId id="286" r:id="rId29"/>
    <p:sldId id="264" r:id="rId30"/>
    <p:sldId id="265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230AE1-DFFC-427E-AD64-26661B1F343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933056"/>
            <a:ext cx="7262192" cy="791344"/>
          </a:xfrm>
        </p:spPr>
        <p:txBody>
          <a:bodyPr/>
          <a:lstStyle/>
          <a:p>
            <a:pPr algn="ctr"/>
            <a:r>
              <a:rPr lang="ru-RU" sz="4800" dirty="0" smtClean="0"/>
              <a:t>День народного единства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Казанская Икона Божьей Матери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403">
        <p14:reveal/>
      </p:transition>
    </mc:Choice>
    <mc:Fallback xmlns="">
      <p:transition spd="slow" advTm="164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60783"/>
            <a:ext cx="6781800" cy="571141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«Воззвание Минина», худ. К. Маковский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0783"/>
            <a:ext cx="4083746" cy="5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189">
        <p14:reveal/>
      </p:transition>
    </mc:Choice>
    <mc:Fallback xmlns="">
      <p:transition spd="slow" advTm="161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Казанская Икона Божьей Матери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3324225" cy="3767138"/>
          </a:xfrm>
        </p:spPr>
      </p:pic>
    </p:spTree>
    <p:extLst>
      <p:ext uri="{BB962C8B-B14F-4D97-AF65-F5344CB8AC3E}">
        <p14:creationId xmlns:p14="http://schemas.microsoft.com/office/powerpoint/2010/main" val="26076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218">
        <p14:reveal/>
      </p:transition>
    </mc:Choice>
    <mc:Fallback xmlns="">
      <p:transition spd="slow" advTm="162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Икона </a:t>
            </a:r>
            <a:r>
              <a:rPr lang="ru-RU" sz="2000" dirty="0"/>
              <a:t>была обретена в Казани в 1579 году после </a:t>
            </a:r>
            <a:r>
              <a:rPr lang="ru-RU" sz="2000" dirty="0" smtClean="0"/>
              <a:t>сильного пожара. </a:t>
            </a:r>
            <a:r>
              <a:rPr lang="ru-RU" sz="2000" dirty="0"/>
              <a:t>Легенда гласит, что Богородица явилась во сне девятилетней Матроне и указала место, где спрятана икона. </a:t>
            </a:r>
            <a:r>
              <a:rPr lang="ru-RU" sz="2000" dirty="0" smtClean="0"/>
              <a:t>Икона, </a:t>
            </a:r>
            <a:r>
              <a:rPr lang="ru-RU" sz="2000" dirty="0"/>
              <a:t>по свидетельствам очевидцев, «икона сияла, как только что написанная».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1" y="609600"/>
            <a:ext cx="2919278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47" y="609600"/>
            <a:ext cx="3004305" cy="3767138"/>
          </a:xfrm>
        </p:spPr>
      </p:pic>
    </p:spTree>
    <p:extLst>
      <p:ext uri="{BB962C8B-B14F-4D97-AF65-F5344CB8AC3E}">
        <p14:creationId xmlns:p14="http://schemas.microsoft.com/office/powerpoint/2010/main" val="10704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652">
        <p14:reveal/>
      </p:transition>
    </mc:Choice>
    <mc:Fallback xmlns="">
      <p:transition spd="slow" advTm="15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6500192" cy="1231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Факты о Казанской иконе Божьей матери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88"/>
            <a:ext cx="381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217">
        <p14:reveal/>
      </p:transition>
    </mc:Choice>
    <mc:Fallback xmlns="">
      <p:transition spd="slow" advTm="162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4192"/>
            <a:ext cx="6860232" cy="5698008"/>
          </a:xfrm>
        </p:spPr>
        <p:txBody>
          <a:bodyPr>
            <a:normAutofit/>
          </a:bodyPr>
          <a:lstStyle/>
          <a:p>
            <a:r>
              <a:rPr lang="ru-RU" sz="4800" dirty="0"/>
              <a:t>1.</a:t>
            </a:r>
            <a:r>
              <a:rPr lang="ru-RU" sz="2400" dirty="0"/>
              <a:t> Сразу стало ясно, что икона чудотворная – уже во время крестного хода обрели зрение два казанских слепца. Мы даже знаем их имена: Иосиф и Никита.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4192"/>
            <a:ext cx="3312368" cy="40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172">
        <p14:reveal/>
      </p:transition>
    </mc:Choice>
    <mc:Fallback xmlns="">
      <p:transition spd="slow" advTm="161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57675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2.</a:t>
            </a:r>
            <a:r>
              <a:rPr lang="ru-RU" sz="3200" dirty="0"/>
              <a:t> </a:t>
            </a:r>
            <a:r>
              <a:rPr lang="ru-RU" sz="2400" dirty="0" smtClean="0"/>
              <a:t>Матрона</a:t>
            </a:r>
            <a:r>
              <a:rPr lang="ru-RU" sz="2400" dirty="0"/>
              <a:t>, став взрослой, приняла монашеский постриг в Казанском Богородицком </a:t>
            </a:r>
            <a:r>
              <a:rPr lang="ru-RU" sz="2400" dirty="0" smtClean="0"/>
              <a:t>монастыре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08" y="548680"/>
            <a:ext cx="2718280" cy="40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883">
        <p14:reveal/>
      </p:transition>
    </mc:Choice>
    <mc:Fallback xmlns="">
      <p:transition spd="slow" advTm="15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554416" cy="5623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3. </a:t>
            </a:r>
            <a:r>
              <a:rPr lang="ru-RU" sz="2400" dirty="0" smtClean="0"/>
              <a:t>История </a:t>
            </a:r>
            <a:r>
              <a:rPr lang="ru-RU" sz="2400" dirty="0"/>
              <a:t>обретения иконы так поразила царя Ивана Грозного, что он </a:t>
            </a:r>
            <a:r>
              <a:rPr lang="ru-RU" sz="2400" dirty="0" smtClean="0"/>
              <a:t>и повелел </a:t>
            </a:r>
            <a:r>
              <a:rPr lang="ru-RU" sz="2400" dirty="0"/>
              <a:t>воздвигнуть Казанский собор и основать женский монастырь.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65" y="620688"/>
            <a:ext cx="3983451" cy="35276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42484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35">
        <p14:reveal/>
      </p:transition>
    </mc:Choice>
    <mc:Fallback xmlns="">
      <p:transition spd="slow" advTm="160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56" y="332656"/>
            <a:ext cx="6788224" cy="57675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4</a:t>
            </a:r>
            <a:r>
              <a:rPr lang="ru-RU" sz="2400" dirty="0" smtClean="0"/>
              <a:t>. </a:t>
            </a:r>
            <a:r>
              <a:rPr lang="ru-RU" sz="2400" dirty="0"/>
              <a:t>Повесть о чудесном обретении Казанской иконы составил </a:t>
            </a:r>
            <a:r>
              <a:rPr lang="ru-RU" sz="2400" dirty="0" smtClean="0"/>
              <a:t>герой </a:t>
            </a:r>
            <a:r>
              <a:rPr lang="ru-RU" sz="2400" dirty="0"/>
              <a:t>Смутного времени - патриарх </a:t>
            </a:r>
            <a:r>
              <a:rPr lang="ru-RU" sz="2400" dirty="0" err="1"/>
              <a:t>Е</a:t>
            </a:r>
            <a:r>
              <a:rPr lang="ru-RU" sz="2400" dirty="0" err="1" smtClean="0"/>
              <a:t>рмоген</a:t>
            </a:r>
            <a:r>
              <a:rPr lang="ru-RU" sz="2400" dirty="0"/>
              <a:t>, который в те времена был простым священником в Казани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3453"/>
            <a:ext cx="2381984" cy="3076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453"/>
            <a:ext cx="2770678" cy="30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199">
        <p14:reveal/>
      </p:transition>
    </mc:Choice>
    <mc:Fallback xmlns="">
      <p:transition spd="slow" advTm="161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56235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5</a:t>
            </a:r>
            <a:r>
              <a:rPr lang="ru-RU" dirty="0" smtClean="0"/>
              <a:t>.</a:t>
            </a:r>
            <a:r>
              <a:rPr lang="ru-RU" sz="1800" dirty="0" smtClean="0"/>
              <a:t> Перед иконой Божьей матери «Казанская</a:t>
            </a:r>
            <a:r>
              <a:rPr lang="ru-RU" sz="1800" dirty="0"/>
              <a:t>» молятся о прозрении слепых очей, об избавлении от нашествия иноплеменных, о заступничестве в тяжелые времена.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09" y="404664"/>
            <a:ext cx="37759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693">
        <p14:reveal/>
      </p:transition>
    </mc:Choice>
    <mc:Fallback xmlns="">
      <p:transition spd="slow" advTm="15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576753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6</a:t>
            </a:r>
            <a:r>
              <a:rPr lang="en-US" sz="4800" dirty="0" smtClean="0"/>
              <a:t>. </a:t>
            </a:r>
            <a:r>
              <a:rPr lang="ru-RU" sz="4000" i="1" dirty="0" smtClean="0"/>
              <a:t>Этой </a:t>
            </a:r>
            <a:r>
              <a:rPr lang="ru-RU" sz="4000" i="1" dirty="0"/>
              <a:t>иконой в паре с иконой Спасителя благословляют </a:t>
            </a:r>
            <a:r>
              <a:rPr lang="ru-RU" sz="4000" i="1" dirty="0" smtClean="0"/>
              <a:t>пару </a:t>
            </a:r>
            <a:r>
              <a:rPr lang="ru-RU" sz="4000" i="1" dirty="0"/>
              <a:t>во время </a:t>
            </a:r>
            <a:r>
              <a:rPr lang="ru-RU" sz="4000" i="1" dirty="0" smtClean="0"/>
              <a:t>таинства Венчания.</a:t>
            </a:r>
            <a:endParaRPr lang="ru-RU" sz="4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6347"/>
            <a:ext cx="4774493" cy="31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298">
        <p14:reveal/>
      </p:transition>
    </mc:Choice>
    <mc:Fallback xmlns="">
      <p:transition spd="slow" advTm="16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В современной России День народного единства празднуют с 2005 года</a:t>
            </a:r>
            <a:endParaRPr lang="ru-RU" sz="24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4" y="404664"/>
            <a:ext cx="756536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317">
        <p14:reveal/>
      </p:transition>
    </mc:Choice>
    <mc:Fallback xmlns="">
      <p:transition spd="slow" advTm="163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7</a:t>
            </a:r>
            <a:r>
              <a:rPr lang="ru-RU" sz="2000" dirty="0" smtClean="0"/>
              <a:t>. </a:t>
            </a:r>
            <a:r>
              <a:rPr lang="ru-RU" sz="2400" dirty="0"/>
              <a:t>В 2011 году список иконы Казанской Божьей Матери отправился в космос на Международную Космическую Станцию.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63505"/>
            <a:ext cx="3657600" cy="3259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23361"/>
            <a:ext cx="3657600" cy="2539616"/>
          </a:xfrm>
        </p:spPr>
      </p:pic>
    </p:spTree>
    <p:extLst>
      <p:ext uri="{BB962C8B-B14F-4D97-AF65-F5344CB8AC3E}">
        <p14:creationId xmlns:p14="http://schemas.microsoft.com/office/powerpoint/2010/main" val="26926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5767536"/>
          </a:xfrm>
        </p:spPr>
        <p:txBody>
          <a:bodyPr/>
          <a:lstStyle/>
          <a:p>
            <a:pPr algn="ctr"/>
            <a:r>
              <a:rPr lang="ru-RU" dirty="0" smtClean="0"/>
              <a:t>Патриарх </a:t>
            </a:r>
            <a:r>
              <a:rPr lang="ru-RU" dirty="0" err="1"/>
              <a:t>Е</a:t>
            </a:r>
            <a:r>
              <a:rPr lang="ru-RU" dirty="0" err="1" smtClean="0"/>
              <a:t>рмоген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846">
        <p14:reveal/>
      </p:transition>
    </mc:Choice>
    <mc:Fallback xmlns="">
      <p:transition spd="slow" advClick="0" advTm="158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Патриарх </a:t>
            </a:r>
            <a:r>
              <a:rPr lang="ru-RU" dirty="0" err="1"/>
              <a:t>Е</a:t>
            </a:r>
            <a:r>
              <a:rPr lang="ru-RU" dirty="0" err="1" smtClean="0"/>
              <a:t>рмоген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2040"/>
            <a:ext cx="4536504" cy="4179087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664"/>
            <a:ext cx="2516886" cy="4245422"/>
          </a:xfrm>
        </p:spPr>
      </p:pic>
    </p:spTree>
    <p:extLst>
      <p:ext uri="{BB962C8B-B14F-4D97-AF65-F5344CB8AC3E}">
        <p14:creationId xmlns:p14="http://schemas.microsoft.com/office/powerpoint/2010/main" val="14293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898">
        <p14:reveal/>
      </p:transition>
    </mc:Choice>
    <mc:Fallback xmlns="">
      <p:transition spd="slow" advTm="158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Патриарх </a:t>
            </a:r>
            <a:r>
              <a:rPr lang="ru-RU" dirty="0" err="1"/>
              <a:t>Е</a:t>
            </a:r>
            <a:r>
              <a:rPr lang="ru-RU" dirty="0" err="1" smtClean="0"/>
              <a:t>рмоген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3657600" cy="147981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503256"/>
            <a:ext cx="3226393" cy="364582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078850"/>
            <a:ext cx="3600399" cy="20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83">
        <p14:reveal/>
      </p:transition>
    </mc:Choice>
    <mc:Fallback xmlns="">
      <p:transition spd="slow" advTm="16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Патриарх </a:t>
            </a:r>
            <a:r>
              <a:rPr lang="ru-RU" dirty="0" err="1"/>
              <a:t>Е</a:t>
            </a:r>
            <a:r>
              <a:rPr lang="ru-RU" dirty="0" err="1" smtClean="0"/>
              <a:t>рмоген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97" y="609600"/>
            <a:ext cx="2704805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017520" cy="3602736"/>
          </a:xfrm>
        </p:spPr>
      </p:pic>
    </p:spTree>
    <p:extLst>
      <p:ext uri="{BB962C8B-B14F-4D97-AF65-F5344CB8AC3E}">
        <p14:creationId xmlns:p14="http://schemas.microsoft.com/office/powerpoint/2010/main" val="36898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24">
        <p14:reveal/>
      </p:transition>
    </mc:Choice>
    <mc:Fallback xmlns="">
      <p:transition spd="slow" advTm="16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Патриарх </a:t>
            </a:r>
            <a:r>
              <a:rPr lang="ru-RU" dirty="0" err="1"/>
              <a:t>Е</a:t>
            </a:r>
            <a:r>
              <a:rPr lang="ru-RU" dirty="0" err="1" smtClean="0"/>
              <a:t>рмоген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2" y="609600"/>
            <a:ext cx="3293356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88" y="609600"/>
            <a:ext cx="3273224" cy="3767138"/>
          </a:xfrm>
        </p:spPr>
      </p:pic>
    </p:spTree>
    <p:extLst>
      <p:ext uri="{BB962C8B-B14F-4D97-AF65-F5344CB8AC3E}">
        <p14:creationId xmlns:p14="http://schemas.microsoft.com/office/powerpoint/2010/main" val="20377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899">
        <p14:reveal/>
      </p:transition>
    </mc:Choice>
    <mc:Fallback xmlns="">
      <p:transition spd="slow" advTm="158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5767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Памятник патриарху </a:t>
            </a:r>
            <a:r>
              <a:rPr lang="ru-RU" sz="3200" dirty="0" err="1"/>
              <a:t>Е</a:t>
            </a:r>
            <a:r>
              <a:rPr lang="ru-RU" sz="3200" dirty="0" err="1" smtClean="0"/>
              <a:t>рмогену</a:t>
            </a:r>
            <a:r>
              <a:rPr lang="ru-RU" sz="3200" dirty="0" smtClean="0"/>
              <a:t> в Москве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2282735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4525144" cy="3422140"/>
          </a:xfrm>
        </p:spPr>
      </p:pic>
    </p:spTree>
    <p:extLst>
      <p:ext uri="{BB962C8B-B14F-4D97-AF65-F5344CB8AC3E}">
        <p14:creationId xmlns:p14="http://schemas.microsoft.com/office/powerpoint/2010/main" val="11203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748">
        <p14:reveal/>
      </p:transition>
    </mc:Choice>
    <mc:Fallback xmlns="">
      <p:transition spd="slow" advTm="157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Казанский собор в Санкт-Петербурге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13569"/>
            <a:ext cx="2819400" cy="3759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14" y="609600"/>
            <a:ext cx="2508972" cy="3767138"/>
          </a:xfrm>
        </p:spPr>
      </p:pic>
    </p:spTree>
    <p:extLst>
      <p:ext uri="{BB962C8B-B14F-4D97-AF65-F5344CB8AC3E}">
        <p14:creationId xmlns:p14="http://schemas.microsoft.com/office/powerpoint/2010/main" val="25489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367">
        <p14:reveal/>
      </p:transition>
    </mc:Choice>
    <mc:Fallback xmlns="">
      <p:transition spd="slow" advTm="163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Казанский собор в Санкт-Петербурге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3" y="1628800"/>
            <a:ext cx="7620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29">
        <p14:reveal/>
      </p:transition>
    </mc:Choice>
    <mc:Fallback xmlns="">
      <p:transition spd="slow" advTm="16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Казанский собор в Москве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1910"/>
            <a:ext cx="3657600" cy="37025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49" y="609600"/>
            <a:ext cx="2799701" cy="3767138"/>
          </a:xfrm>
        </p:spPr>
      </p:pic>
    </p:spTree>
    <p:extLst>
      <p:ext uri="{BB962C8B-B14F-4D97-AF65-F5344CB8AC3E}">
        <p14:creationId xmlns:p14="http://schemas.microsoft.com/office/powerpoint/2010/main" val="21906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798">
        <p14:reveal/>
      </p:transition>
    </mc:Choice>
    <mc:Fallback xmlns="">
      <p:transition spd="slow" advTm="157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День  народного единства празднуют в честь освобождения Руси от польских захватчиков в 1612 году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3" b="19443"/>
          <a:stretch>
            <a:fillRect/>
          </a:stretch>
        </p:blipFill>
        <p:spPr>
          <a:xfrm>
            <a:off x="827584" y="646120"/>
            <a:ext cx="7471792" cy="26388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76672"/>
            <a:ext cx="7414208" cy="56886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940">
        <p14:reveal/>
      </p:transition>
    </mc:Choice>
    <mc:Fallback xmlns="">
      <p:transition spd="slow" advTm="159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Казанский собор в Москве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8883"/>
            <a:ext cx="3657600" cy="362857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92696"/>
            <a:ext cx="3657600" cy="3600399"/>
          </a:xfrm>
        </p:spPr>
      </p:pic>
    </p:spTree>
    <p:extLst>
      <p:ext uri="{BB962C8B-B14F-4D97-AF65-F5344CB8AC3E}">
        <p14:creationId xmlns:p14="http://schemas.microsoft.com/office/powerpoint/2010/main" val="23576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220">
        <p14:reveal/>
      </p:transition>
    </mc:Choice>
    <mc:Fallback xmlns="">
      <p:transition spd="slow" advTm="162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«Казанский собор в Москве», И. Краснобаев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6752"/>
            <a:ext cx="7620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738">
        <p14:reveal/>
      </p:transition>
    </mc:Choice>
    <mc:Fallback xmlns="">
      <p:transition spd="slow" advTm="157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По указу царя Алексея Михайловича Романова с 1649 по 1917 день народного единства и Казанской иконы Божьей матери праздновали в России 4 ноября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5" y="609600"/>
            <a:ext cx="2928949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12" y="609600"/>
            <a:ext cx="2796375" cy="3767138"/>
          </a:xfrm>
        </p:spPr>
      </p:pic>
    </p:spTree>
    <p:extLst>
      <p:ext uri="{BB962C8B-B14F-4D97-AF65-F5344CB8AC3E}">
        <p14:creationId xmlns:p14="http://schemas.microsoft.com/office/powerpoint/2010/main" val="36258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780">
        <p14:reveal/>
      </p:transition>
    </mc:Choice>
    <mc:Fallback xmlns="">
      <p:transition spd="slow" advTm="16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Кузьма Минин и Дмитрий Пожарский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6" y="609600"/>
            <a:ext cx="2693327" cy="376713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64704"/>
            <a:ext cx="4224469" cy="3168352"/>
          </a:xfrm>
        </p:spPr>
      </p:pic>
    </p:spTree>
    <p:extLst>
      <p:ext uri="{BB962C8B-B14F-4D97-AF65-F5344CB8AC3E}">
        <p14:creationId xmlns:p14="http://schemas.microsoft.com/office/powerpoint/2010/main" val="33085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370">
        <p14:reveal/>
      </p:transition>
    </mc:Choice>
    <mc:Fallback xmlns="">
      <p:transition spd="slow" advTm="163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554416" cy="5839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Козьма</a:t>
            </a:r>
            <a:r>
              <a:rPr lang="ru-RU" sz="3600" dirty="0" smtClean="0"/>
              <a:t> Минин», худ. И. Репин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490914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171">
        <p14:reveal/>
      </p:transition>
    </mc:Choice>
    <mc:Fallback xmlns="">
      <p:transition spd="slow" advTm="11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6781800" cy="55515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«Минин и Пожарский въезжают в Москву», худ. А. Смолин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574052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44">
        <p14:reveal/>
      </p:transition>
    </mc:Choice>
    <mc:Fallback xmlns="">
      <p:transition spd="slow" advTm="11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73216"/>
            <a:ext cx="6068144" cy="798984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«Наша древняя столица», Н. </a:t>
            </a:r>
            <a:r>
              <a:rPr lang="ru-RU" sz="2400" dirty="0" err="1" smtClean="0"/>
              <a:t>Кончаловская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404664"/>
            <a:ext cx="3657600" cy="475252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ru-RU" sz="1800" dirty="0" smtClean="0"/>
              <a:t>Той </a:t>
            </a:r>
            <a:r>
              <a:rPr lang="ru-RU" sz="1800" dirty="0"/>
              <a:t>порой Пожарский с Мининым</a:t>
            </a:r>
          </a:p>
          <a:p>
            <a:r>
              <a:rPr lang="ru-RU" sz="1800" dirty="0"/>
              <a:t>Под столицу подошли.</a:t>
            </a:r>
          </a:p>
          <a:p>
            <a:r>
              <a:rPr lang="ru-RU" sz="1800" dirty="0"/>
              <a:t>Им обоим </a:t>
            </a:r>
            <a:r>
              <a:rPr lang="ru-RU" sz="1800" dirty="0" err="1"/>
              <a:t>заприметился</a:t>
            </a:r>
            <a:endParaRPr lang="ru-RU" sz="1800" dirty="0"/>
          </a:p>
          <a:p>
            <a:r>
              <a:rPr lang="ru-RU" sz="1800" dirty="0"/>
              <a:t>Мост над Яузой-рекой,</a:t>
            </a:r>
          </a:p>
          <a:p>
            <a:r>
              <a:rPr lang="ru-RU" sz="1800" dirty="0"/>
              <a:t>Где случайно будто встретился</a:t>
            </a:r>
          </a:p>
          <a:p>
            <a:r>
              <a:rPr lang="ru-RU" sz="1800" dirty="0"/>
              <a:t>Атаман, князь Трубецкой.</a:t>
            </a:r>
          </a:p>
          <a:p>
            <a:r>
              <a:rPr lang="ru-RU" sz="1800" dirty="0" smtClean="0"/>
              <a:t>И </a:t>
            </a:r>
            <a:r>
              <a:rPr lang="ru-RU" sz="1800" dirty="0"/>
              <a:t>сказал он тут Пожарскому:</a:t>
            </a:r>
          </a:p>
          <a:p>
            <a:r>
              <a:rPr lang="ru-RU" sz="1800" dirty="0"/>
              <a:t>«Мы с тобою ведь князья,</a:t>
            </a:r>
          </a:p>
          <a:p>
            <a:r>
              <a:rPr lang="ru-RU" sz="1800" dirty="0"/>
              <a:t>Оба близки дому царскому,</a:t>
            </a:r>
          </a:p>
          <a:p>
            <a:r>
              <a:rPr lang="ru-RU" sz="1800" dirty="0"/>
              <a:t>С мужиками нам нельзя!»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3657600" cy="4896544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6400" dirty="0" smtClean="0"/>
          </a:p>
          <a:p>
            <a:endParaRPr lang="en-US" sz="6400" dirty="0"/>
          </a:p>
          <a:p>
            <a:r>
              <a:rPr lang="ru-RU" sz="7200" dirty="0" smtClean="0"/>
              <a:t>Глянул князь на князя хмурого</a:t>
            </a:r>
          </a:p>
          <a:p>
            <a:r>
              <a:rPr lang="ru-RU" sz="7200" dirty="0" smtClean="0"/>
              <a:t>И сказал:  «Мы все — народ!»</a:t>
            </a:r>
          </a:p>
          <a:p>
            <a:r>
              <a:rPr lang="ru-RU" sz="7200" dirty="0" smtClean="0"/>
              <a:t>Тронул стременем каурого, и за Мининым — вперёд…</a:t>
            </a:r>
          </a:p>
          <a:p>
            <a:r>
              <a:rPr lang="ru-RU" sz="7200" dirty="0" smtClean="0"/>
              <a:t>От ворот Никитских </a:t>
            </a:r>
            <a:r>
              <a:rPr lang="ru-RU" sz="7200" dirty="0" err="1" smtClean="0"/>
              <a:t>выстроясь</a:t>
            </a:r>
            <a:r>
              <a:rPr lang="ru-RU" sz="7200" dirty="0" smtClean="0"/>
              <a:t>, до самой Москвы-реки,</a:t>
            </a:r>
          </a:p>
          <a:p>
            <a:r>
              <a:rPr lang="ru-RU" sz="7200" dirty="0" smtClean="0"/>
              <a:t>И послушные и быстрые встали Минина полки.</a:t>
            </a:r>
          </a:p>
          <a:p>
            <a:r>
              <a:rPr lang="ru-RU" sz="7200" dirty="0" smtClean="0"/>
              <a:t>У ворот Арбатских ворогу</a:t>
            </a:r>
          </a:p>
          <a:p>
            <a:r>
              <a:rPr lang="ru-RU" sz="7200" dirty="0" smtClean="0"/>
              <a:t>В Белый город не пройти —</a:t>
            </a:r>
          </a:p>
          <a:p>
            <a:r>
              <a:rPr lang="ru-RU" sz="7200" dirty="0" smtClean="0"/>
              <a:t>Встал стеной под Белым городом</a:t>
            </a:r>
          </a:p>
          <a:p>
            <a:r>
              <a:rPr lang="ru-RU" sz="7200" dirty="0" smtClean="0"/>
              <a:t>Князь Пожарский на пути.</a:t>
            </a:r>
          </a:p>
          <a:p>
            <a:pPr marL="0" indent="0">
              <a:buNone/>
            </a:pPr>
            <a:endParaRPr lang="ru-RU" sz="7200" dirty="0"/>
          </a:p>
          <a:p>
            <a:endParaRPr lang="ru-RU" sz="6400" dirty="0" smtClean="0"/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11308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756">
        <p14:reveal/>
      </p:transition>
    </mc:Choice>
    <mc:Fallback xmlns="">
      <p:transition spd="slow" advTm="207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5"/>
            <a:ext cx="4973991" cy="48965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5"/>
            <a:ext cx="6356176" cy="57675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Минин и Пожарский с Казанской Иконой Божьей Матери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69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713">
        <p14:reveal/>
      </p:transition>
    </mc:Choice>
    <mc:Fallback xmlns="">
      <p:transition spd="slow" advTm="15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636</TotalTime>
  <Words>412</Words>
  <Application>Microsoft Office PowerPoint</Application>
  <PresentationFormat>Экран (4:3)</PresentationFormat>
  <Paragraphs>58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NewsPrint</vt:lpstr>
      <vt:lpstr>День народного единства</vt:lpstr>
      <vt:lpstr>В современной России День народного единства празднуют с 2005 года</vt:lpstr>
      <vt:lpstr>День  народного единства празднуют в честь освобождения Руси от польских захватчиков в 1612 году</vt:lpstr>
      <vt:lpstr>По указу царя Алексея Михайловича Романова с 1649 по 1917 день народного единства и Казанской иконы Божьей матери праздновали в России 4 ноября</vt:lpstr>
      <vt:lpstr>Кузьма Минин и Дмитрий Пожарский</vt:lpstr>
      <vt:lpstr>«Козьма Минин», худ. И. Репин</vt:lpstr>
      <vt:lpstr>«Минин и Пожарский въезжают в Москву», худ. А. Смолин</vt:lpstr>
      <vt:lpstr>«Наша древняя столица», Н. Кончаловская</vt:lpstr>
      <vt:lpstr>Минин и Пожарский с Казанской Иконой Божьей Матери</vt:lpstr>
      <vt:lpstr>«Воззвание Минина», худ. К. Маковский</vt:lpstr>
      <vt:lpstr>Казанская Икона Божьей Матери</vt:lpstr>
      <vt:lpstr>Икона была обретена в Казани в 1579 году после сильного пожара. Легенда гласит, что Богородица явилась во сне девятилетней Матроне и указала место, где спрятана икона. Икона, по свидетельствам очевидцев, «икона сияла, как только что написанная».</vt:lpstr>
      <vt:lpstr>Факты о Казанской иконе Божьей матери</vt:lpstr>
      <vt:lpstr>1. Сразу стало ясно, что икона чудотворная – уже во время крестного хода обрели зрение два казанских слепца. Мы даже знаем их имена: Иосиф и Никита.</vt:lpstr>
      <vt:lpstr>2. Матрона, став взрослой, приняла монашеский постриг в Казанском Богородицком монастыре.</vt:lpstr>
      <vt:lpstr>3. История обретения иконы так поразила царя Ивана Грозного, что он и повелел воздвигнуть Казанский собор и основать женский монастырь. </vt:lpstr>
      <vt:lpstr>4. Повесть о чудесном обретении Казанской иконы составил герой Смутного времени - патриарх Ермоген, который в те времена был простым священником в Казани</vt:lpstr>
      <vt:lpstr>5. Перед иконой Божьей матери «Казанская» молятся о прозрении слепых очей, об избавлении от нашествия иноплеменных, о заступничестве в тяжелые времена.</vt:lpstr>
      <vt:lpstr>6. Этой иконой в паре с иконой Спасителя благословляют пару во время таинства Венчания.</vt:lpstr>
      <vt:lpstr>7. В 2011 году список иконы Казанской Божьей Матери отправился в космос на Международную Космическую Станцию.</vt:lpstr>
      <vt:lpstr>Патриарх Ермоген</vt:lpstr>
      <vt:lpstr>Патриарх Ермоген</vt:lpstr>
      <vt:lpstr>Патриарх Ермоген</vt:lpstr>
      <vt:lpstr>Патриарх Ермоген</vt:lpstr>
      <vt:lpstr>Патриарх Ермоген</vt:lpstr>
      <vt:lpstr>Памятник патриарху Ермогену в Москве</vt:lpstr>
      <vt:lpstr>Казанский собор в Санкт-Петербурге</vt:lpstr>
      <vt:lpstr>Казанский собор в Санкт-Петербурге</vt:lpstr>
      <vt:lpstr>Казанский собор в Москве</vt:lpstr>
      <vt:lpstr>Казанский собор в Москве</vt:lpstr>
      <vt:lpstr>«Казанский собор в Москве», И. Краснобаев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Chunia</dc:creator>
  <cp:lastModifiedBy>Chunia</cp:lastModifiedBy>
  <cp:revision>34</cp:revision>
  <dcterms:created xsi:type="dcterms:W3CDTF">2015-11-05T07:26:31Z</dcterms:created>
  <dcterms:modified xsi:type="dcterms:W3CDTF">2015-11-11T08:04:35Z</dcterms:modified>
</cp:coreProperties>
</file>