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8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9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9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4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7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8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8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99EB-92BF-4877-8426-9933BE069256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AAE6F-FB88-4644-88ED-49AB5913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3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217487"/>
          </a:xfrm>
        </p:spPr>
        <p:txBody>
          <a:bodyPr>
            <a:normAutofit fontScale="90000"/>
          </a:bodyPr>
          <a:lstStyle/>
          <a:p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mtClean="0"/>
          </a:p>
        </p:txBody>
      </p:sp>
      <p:sp>
        <p:nvSpPr>
          <p:cNvPr id="480259" name="Объект 2"/>
          <p:cNvSpPr>
            <a:spLocks noGrp="1"/>
          </p:cNvSpPr>
          <p:nvPr>
            <p:ph idx="1"/>
          </p:nvPr>
        </p:nvSpPr>
        <p:spPr>
          <a:xfrm>
            <a:off x="107950" y="1557338"/>
            <a:ext cx="8928100" cy="5111750"/>
          </a:xfrm>
        </p:spPr>
        <p:txBody>
          <a:bodyPr/>
          <a:lstStyle/>
          <a:p>
            <a:pPr algn="just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  <p:pic>
        <p:nvPicPr>
          <p:cNvPr id="480260" name="Picture 4" descr="C:\Users\iВалентин\Desktop\Гюльчатай\видео\иллюстрации учебника МИОО\21-3. Как вариа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61" name="Прямоугольник 1"/>
          <p:cNvSpPr>
            <a:spLocks noChangeArrowheads="1"/>
          </p:cNvSpPr>
          <p:nvPr/>
        </p:nvSpPr>
        <p:spPr bwMode="auto">
          <a:xfrm>
            <a:off x="22225" y="30163"/>
            <a:ext cx="90138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Урок 19. Подвиг</a:t>
            </a:r>
            <a:br>
              <a:rPr lang="ru-RU" alt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Пусть нам звездою путеводной святая Истина горит!..</a:t>
            </a:r>
            <a:r>
              <a:rPr lang="ru-RU" altLang="ru-RU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(А.Н.Плещеев)</a:t>
            </a:r>
            <a:endParaRPr lang="ru-RU" altLang="ru-RU" sz="180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455151" cy="70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9475" name="Объект 2"/>
          <p:cNvSpPr>
            <a:spLocks noGrp="1"/>
          </p:cNvSpPr>
          <p:nvPr>
            <p:ph sz="half" idx="1"/>
          </p:nvPr>
        </p:nvSpPr>
        <p:spPr>
          <a:xfrm>
            <a:off x="468313" y="692150"/>
            <a:ext cx="4038600" cy="47847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sz="2000" smtClean="0"/>
              <a:t>К Горе Святой, ко Граду Божью </a:t>
            </a:r>
            <a:br>
              <a:rPr lang="ru-RU" altLang="ru-RU" sz="2000" smtClean="0"/>
            </a:br>
            <a:r>
              <a:rPr lang="ru-RU" altLang="ru-RU" sz="2000" smtClean="0"/>
              <a:t>Различных множество дорог, </a:t>
            </a:r>
            <a:br>
              <a:rPr lang="ru-RU" altLang="ru-RU" sz="2000" smtClean="0"/>
            </a:br>
            <a:r>
              <a:rPr lang="ru-RU" altLang="ru-RU" sz="2000" smtClean="0"/>
              <a:t>Но всех начало у подножья </a:t>
            </a:r>
            <a:br>
              <a:rPr lang="ru-RU" altLang="ru-RU" sz="2000" smtClean="0"/>
            </a:br>
            <a:r>
              <a:rPr lang="ru-RU" altLang="ru-RU" sz="2000" smtClean="0"/>
              <a:t>Креста, на коем распят Бог! </a:t>
            </a:r>
            <a:br>
              <a:rPr lang="ru-RU" altLang="ru-RU" sz="2000" smtClean="0"/>
            </a:br>
            <a:r>
              <a:rPr lang="ru-RU" altLang="ru-RU" sz="2000" smtClean="0"/>
              <a:t>И без венца из острых терний, </a:t>
            </a:r>
            <a:br>
              <a:rPr lang="ru-RU" altLang="ru-RU" sz="2000" smtClean="0"/>
            </a:br>
            <a:r>
              <a:rPr lang="ru-RU" altLang="ru-RU" sz="2000" smtClean="0"/>
              <a:t>Без ран, и оцта, и гвоздей, </a:t>
            </a:r>
            <a:br>
              <a:rPr lang="ru-RU" altLang="ru-RU" sz="2000" smtClean="0"/>
            </a:br>
            <a:r>
              <a:rPr lang="ru-RU" altLang="ru-RU" sz="2000" smtClean="0"/>
              <a:t>Без мук сердечных и томлений </a:t>
            </a:r>
            <a:br>
              <a:rPr lang="ru-RU" altLang="ru-RU" sz="2000" smtClean="0"/>
            </a:br>
            <a:r>
              <a:rPr lang="ru-RU" altLang="ru-RU" sz="2000" smtClean="0"/>
              <a:t>До райских не дойти дверей. </a:t>
            </a:r>
            <a:br>
              <a:rPr lang="ru-RU" altLang="ru-RU" sz="2000" smtClean="0"/>
            </a:br>
            <a:r>
              <a:rPr lang="ru-RU" altLang="ru-RU" sz="2000" smtClean="0"/>
              <a:t>Все ж бремя легкое Христово </a:t>
            </a:r>
            <a:br>
              <a:rPr lang="ru-RU" altLang="ru-RU" sz="2000" smtClean="0"/>
            </a:br>
            <a:r>
              <a:rPr lang="ru-RU" altLang="ru-RU" sz="2000" smtClean="0"/>
              <a:t>Не тяжко будет нам нести, </a:t>
            </a:r>
            <a:br>
              <a:rPr lang="ru-RU" altLang="ru-RU" sz="2000" smtClean="0"/>
            </a:br>
            <a:r>
              <a:rPr lang="ru-RU" altLang="ru-RU" sz="2000" smtClean="0"/>
              <a:t>Если сумеем Его слово </a:t>
            </a:r>
            <a:br>
              <a:rPr lang="ru-RU" altLang="ru-RU" sz="2000" smtClean="0"/>
            </a:br>
            <a:r>
              <a:rPr lang="ru-RU" altLang="ru-RU" sz="2000" smtClean="0"/>
              <a:t>Себе на память привести: </a:t>
            </a:r>
            <a:br>
              <a:rPr lang="ru-RU" altLang="ru-RU" sz="2000" smtClean="0"/>
            </a:br>
            <a:endParaRPr lang="ru-RU" altLang="ru-RU" sz="2000" i="1" smtClean="0"/>
          </a:p>
        </p:txBody>
      </p:sp>
      <p:sp>
        <p:nvSpPr>
          <p:cNvPr id="489476" name="Объект 2"/>
          <p:cNvSpPr>
            <a:spLocks noGrp="1"/>
          </p:cNvSpPr>
          <p:nvPr>
            <p:ph sz="half" idx="2"/>
          </p:nvPr>
        </p:nvSpPr>
        <p:spPr>
          <a:xfrm>
            <a:off x="4699000" y="692150"/>
            <a:ext cx="4445000" cy="492918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altLang="ru-RU" sz="2000" smtClean="0"/>
              <a:t>Что скорби праведников многи, </a:t>
            </a:r>
            <a:br>
              <a:rPr lang="ru-RU" altLang="ru-RU" sz="2000" smtClean="0"/>
            </a:br>
            <a:r>
              <a:rPr lang="ru-RU" altLang="ru-RU" sz="2000" smtClean="0"/>
              <a:t>Но Он от всех избавит сих, </a:t>
            </a:r>
            <a:br>
              <a:rPr lang="ru-RU" altLang="ru-RU" sz="2000" smtClean="0"/>
            </a:br>
            <a:r>
              <a:rPr lang="ru-RU" altLang="ru-RU" sz="2000" smtClean="0"/>
              <a:t>И что тернистые дороги </a:t>
            </a:r>
            <a:br>
              <a:rPr lang="ru-RU" altLang="ru-RU" sz="2000" smtClean="0"/>
            </a:br>
            <a:r>
              <a:rPr lang="ru-RU" altLang="ru-RU" sz="2000" smtClean="0"/>
              <a:t>Введут в покой и радость их, </a:t>
            </a:r>
            <a:br>
              <a:rPr lang="ru-RU" altLang="ru-RU" sz="2000" smtClean="0"/>
            </a:br>
            <a:r>
              <a:rPr lang="ru-RU" altLang="ru-RU" sz="2000" smtClean="0"/>
              <a:t>Что Царство Божие открыто </a:t>
            </a:r>
            <a:br>
              <a:rPr lang="ru-RU" altLang="ru-RU" sz="2000" smtClean="0"/>
            </a:br>
            <a:r>
              <a:rPr lang="ru-RU" altLang="ru-RU" sz="2000" smtClean="0"/>
              <a:t>Для тех, кто узким шел путем, </a:t>
            </a:r>
            <a:br>
              <a:rPr lang="ru-RU" altLang="ru-RU" sz="2000" smtClean="0"/>
            </a:br>
            <a:r>
              <a:rPr lang="ru-RU" altLang="ru-RU" sz="2000" smtClean="0"/>
              <a:t>И что для нас теперь сокрыто, </a:t>
            </a:r>
            <a:br>
              <a:rPr lang="ru-RU" altLang="ru-RU" sz="2000" smtClean="0"/>
            </a:br>
            <a:r>
              <a:rPr lang="ru-RU" altLang="ru-RU" sz="2000" smtClean="0"/>
              <a:t>Тому разгадку там найдем, </a:t>
            </a:r>
            <a:br>
              <a:rPr lang="ru-RU" altLang="ru-RU" sz="2000" smtClean="0"/>
            </a:br>
            <a:r>
              <a:rPr lang="ru-RU" altLang="ru-RU" sz="2000" smtClean="0"/>
              <a:t>Что там, где вечное сияет </a:t>
            </a:r>
            <a:br>
              <a:rPr lang="ru-RU" altLang="ru-RU" sz="2000" smtClean="0"/>
            </a:br>
            <a:r>
              <a:rPr lang="ru-RU" altLang="ru-RU" sz="2000" smtClean="0"/>
              <a:t>Светило Божией Любви, </a:t>
            </a:r>
            <a:br>
              <a:rPr lang="ru-RU" altLang="ru-RU" sz="2000" smtClean="0"/>
            </a:br>
            <a:r>
              <a:rPr lang="ru-RU" altLang="ru-RU" sz="2000" smtClean="0"/>
              <a:t>Блаженство Рая ожидает </a:t>
            </a:r>
            <a:br>
              <a:rPr lang="ru-RU" altLang="ru-RU" sz="2000" smtClean="0"/>
            </a:br>
            <a:r>
              <a:rPr lang="ru-RU" altLang="ru-RU" sz="2000" smtClean="0"/>
              <a:t>Страдальца - путника Земли 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000" i="1" smtClean="0"/>
              <a:t>                           Прот. Николай Гурьянов</a:t>
            </a:r>
          </a:p>
          <a:p>
            <a:pPr marL="0" indent="0">
              <a:buFont typeface="Arial" pitchFamily="34" charset="0"/>
              <a:buNone/>
            </a:pPr>
            <a:endParaRPr lang="ru-RU" altLang="ru-RU" sz="1800" smtClean="0"/>
          </a:p>
        </p:txBody>
      </p:sp>
    </p:spTree>
    <p:extLst>
      <p:ext uri="{BB962C8B-B14F-4D97-AF65-F5344CB8AC3E}">
        <p14:creationId xmlns:p14="http://schemas.microsoft.com/office/powerpoint/2010/main" val="3378298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424863" cy="5434013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pitchFamily="34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А вот давайте посмотрим… Вы приходите домой, уставшие, хотите отдохнуть, а мама просит полы помыть… - Трудно. 	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Св. Серафим Саровский говорил, что между погибающим грешником и спасающимся праведником только одна разница: </a:t>
            </a: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решимость.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Надо не просто с эмоцией воспринять красоту, добро и истину, а решиться бороться и побеждать ради них.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Но на что решиться? Решиться на то, чтобы искать Бога, решиться на то, чтобы преодолеть все преграды, которые будут стоять на пути; решимость быть бесконечно милостивым к другим и предельно беспощадным к себе.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Иногда поднимает душу вдохновение, любовь, какое-нибудь благородное воспоминание… Казалось бы — жизнь отдать ради этого; казалось бы — это такая красота, такой смысл, что исчерпывает все. И вдруг — вспомнишь о себе самом, испугаешься — и больше не можешь идти ни на подвиг, ни на великое дело.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Самое страшное – когда собственное «хочу» может заставить человека изменить своему призванию, забыть свое человеческое достоинство.</a:t>
            </a:r>
            <a:endParaRPr lang="ru-RU" altLang="ru-RU" sz="2000" smtClean="0"/>
          </a:p>
        </p:txBody>
      </p:sp>
      <p:sp>
        <p:nvSpPr>
          <p:cNvPr id="481283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Легко ли быть добрым? 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035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Духовное усилие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отказ от своего желания, когда это необходимо. Грех влечет человека к себе, поэтому требуется большое напряжение воли для доброго делания.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Подвиг христианской жизни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от слова «двигаться» (см.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Д.С.Лихачева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это духовное усилие, совершаемое постоянно, всю жизнь. Подвиг начинается там, где появляется самопожертвование.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Земная жизнь человека — путь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Только измеряется этот путь не расстояниями, а временем.</a:t>
            </a:r>
          </a:p>
          <a:p>
            <a:pPr algn="just"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«Широкая дорога»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легкая, удобная жизнь, когда человек ни в чем себе не отказывает и ищет только удовольствий.</a:t>
            </a:r>
          </a:p>
          <a:p>
            <a:pPr algn="just"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«Узкий путь»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трудный путь, потому что он требует духовных усилий (жить не так, как «хочется», а как Бог заповедал).</a:t>
            </a:r>
          </a:p>
          <a:p>
            <a:pPr marL="0" indent="0">
              <a:buFont typeface="Arial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8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913"/>
            <a:ext cx="4859338" cy="640873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>
              <a:cs typeface="Aharoni" pitchFamily="2" charset="-79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духовный закон: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«Бог гордым противится, а смиренным дает благодать» (1 Пет. 5,5; Иак.4,6).  Почему?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Гордый ставит себя и свои силы на первое место, отклоняя этим Божий дар. Таким образом, Бог гордым противится, потому что они противятся Ему.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Благодать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сила Божия, укрепляющая душу на подвиг.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человек, в своей жизни приблизившийся к Богу, ставший похожим на Христа, о чём свидетельствуют его дела и Церковь. Он открылся Богу, и Бог через него действует и сияет в мире.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Божий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 в Преображении.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3331" name="Рисунок 16" descr="Преображение Господ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49275"/>
            <a:ext cx="38131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342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Текст 2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4102100" cy="1296987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chemeClr val="tx2"/>
              </a:solidFill>
            </a:endParaRPr>
          </a:p>
          <a:p>
            <a:pPr eaLnBrk="1" hangingPunct="1"/>
            <a:endParaRPr lang="ru-RU" altLang="ru-RU" smtClean="0"/>
          </a:p>
        </p:txBody>
      </p:sp>
      <p:sp>
        <p:nvSpPr>
          <p:cNvPr id="484355" name="Текст 4"/>
          <p:cNvSpPr>
            <a:spLocks noGrp="1"/>
          </p:cNvSpPr>
          <p:nvPr>
            <p:ph type="body" sz="quarter" idx="3"/>
          </p:nvPr>
        </p:nvSpPr>
        <p:spPr>
          <a:xfrm>
            <a:off x="5022850" y="1535113"/>
            <a:ext cx="3663950" cy="5322887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z="2000" smtClean="0"/>
          </a:p>
        </p:txBody>
      </p:sp>
      <p:sp>
        <p:nvSpPr>
          <p:cNvPr id="484356" name="Объект 5"/>
          <p:cNvSpPr>
            <a:spLocks noGrp="1"/>
          </p:cNvSpPr>
          <p:nvPr>
            <p:ph sz="quarter" idx="4"/>
          </p:nvPr>
        </p:nvSpPr>
        <p:spPr>
          <a:xfrm>
            <a:off x="4643438" y="260350"/>
            <a:ext cx="4249737" cy="633730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FontTx/>
              <a:buNone/>
            </a:pPr>
            <a:r>
              <a:rPr lang="ru-RU" altLang="ru-RU" b="1" i="1" smtClean="0">
                <a:cs typeface="Aharoni" pitchFamily="2" charset="-79"/>
              </a:rPr>
              <a:t>Святость</a:t>
            </a:r>
            <a:r>
              <a:rPr lang="ru-RU" altLang="ru-RU" smtClean="0">
                <a:cs typeface="Aharoni" pitchFamily="2" charset="-79"/>
              </a:rPr>
              <a:t> – плод духовного труда и дар Божественной благодати в человеке.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mtClean="0"/>
              <a:t>Тот, в ком есть духовная красота, рождаемая добродетелью, светится благодатью.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mtClean="0">
                <a:cs typeface="Aharoni" pitchFamily="2" charset="-79"/>
              </a:rPr>
              <a:t>Признаки благодати: раскрытие в душе действия Евангелия как </a:t>
            </a:r>
            <a:r>
              <a:rPr lang="ru-RU" altLang="ru-RU" b="1" i="1" smtClean="0">
                <a:cs typeface="Aharoni" pitchFamily="2" charset="-79"/>
              </a:rPr>
              <a:t>главной </a:t>
            </a:r>
            <a:r>
              <a:rPr lang="ru-RU" altLang="ru-RU" smtClean="0">
                <a:cs typeface="Aharoni" pitchFamily="2" charset="-79"/>
              </a:rPr>
              <a:t>и</a:t>
            </a:r>
            <a:r>
              <a:rPr lang="ru-RU" altLang="ru-RU" b="1" i="1" smtClean="0">
                <a:cs typeface="Aharoni" pitchFamily="2" charset="-79"/>
              </a:rPr>
              <a:t> живой личной </a:t>
            </a:r>
            <a:r>
              <a:rPr lang="ru-RU" altLang="ru-RU" smtClean="0">
                <a:cs typeface="Aharoni" pitchFamily="2" charset="-79"/>
              </a:rPr>
              <a:t> нравственной ценности. </a:t>
            </a:r>
          </a:p>
          <a:p>
            <a:pPr marL="0" indent="0" algn="just" eaLnBrk="1" hangingPunct="1">
              <a:buFontTx/>
              <a:buNone/>
            </a:pPr>
            <a:endParaRPr lang="ru-RU" altLang="ru-RU" smtClean="0">
              <a:cs typeface="Aharoni" pitchFamily="2" charset="-79"/>
            </a:endParaRPr>
          </a:p>
          <a:p>
            <a:pPr marL="0" indent="0" algn="just" eaLnBrk="1" hangingPunct="1">
              <a:buFontTx/>
              <a:buNone/>
            </a:pPr>
            <a:r>
              <a:rPr lang="ru-RU" altLang="ru-RU" smtClean="0">
                <a:cs typeface="Aharoni" pitchFamily="2" charset="-79"/>
              </a:rPr>
              <a:t>Когда в сердце человека приходит благодать, то люди рядом с ним чувствуют ее и сами хотят быть ближе к Богу.</a:t>
            </a:r>
          </a:p>
        </p:txBody>
      </p:sp>
      <p:pic>
        <p:nvPicPr>
          <p:cNvPr id="484357" name="Picture 2" descr="C:\Users\Val\Desktop\Гюльчатай\Новая папка\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33375"/>
            <a:ext cx="3727450" cy="5591175"/>
          </a:xfrm>
        </p:spPr>
      </p:pic>
      <p:sp>
        <p:nvSpPr>
          <p:cNvPr id="484358" name="Прямоугольник 1"/>
          <p:cNvSpPr>
            <a:spLocks noChangeArrowheads="1"/>
          </p:cNvSpPr>
          <p:nvPr/>
        </p:nvSpPr>
        <p:spPr bwMode="auto">
          <a:xfrm>
            <a:off x="892175" y="6021388"/>
            <a:ext cx="3455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Преп. Сергий Радонежский, вышивка, 15 в.</a:t>
            </a:r>
          </a:p>
        </p:txBody>
      </p:sp>
    </p:spTree>
    <p:extLst>
      <p:ext uri="{BB962C8B-B14F-4D97-AF65-F5344CB8AC3E}">
        <p14:creationId xmlns:p14="http://schemas.microsoft.com/office/powerpoint/2010/main" val="1366624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Объект 7"/>
          <p:cNvSpPr>
            <a:spLocks noGrp="1"/>
          </p:cNvSpPr>
          <p:nvPr>
            <p:ph idx="1"/>
          </p:nvPr>
        </p:nvSpPr>
        <p:spPr>
          <a:xfrm>
            <a:off x="250825" y="765175"/>
            <a:ext cx="8713788" cy="5832475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pitchFamily="34" charset="0"/>
              <a:buNone/>
            </a:pPr>
            <a:r>
              <a:rPr lang="ru-RU" altLang="ru-RU" sz="2000" smtClean="0"/>
              <a:t>Жизнь в Боге открывает человеку </a:t>
            </a:r>
            <a:r>
              <a:rPr lang="ru-RU" altLang="ru-RU" sz="2000" i="1" smtClean="0"/>
              <a:t>полноту любви</a:t>
            </a:r>
            <a:r>
              <a:rPr lang="ru-RU" altLang="ru-RU" sz="2000" smtClean="0"/>
              <a:t>. Это и есть благодатное состояние, это – цель христианской жизни: "Уже не я живу, но живет во мне Христос…"(Гал.2,20). Его душа всегда с Богом: днем, ночью, в пути…  Благодать охватывает всю жизнь человека; не лишает земной радости, но перерождает все земное и, очистив, соединяет с Богом. Призвание человека – преображение всей своей природы (об</a:t>
            </a:r>
            <a:r>
              <a:rPr lang="ru-RU" altLang="ru-RU" sz="2000" i="1" smtClean="0"/>
              <a:t>о</a:t>
            </a:r>
            <a:r>
              <a:rPr lang="ru-RU" altLang="ru-RU" sz="2000" smtClean="0"/>
              <a:t>жение).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000" b="1" smtClean="0"/>
              <a:t>Плоды Духа Святого</a:t>
            </a:r>
            <a:r>
              <a:rPr lang="ru-RU" altLang="ru-RU" sz="2000" smtClean="0"/>
              <a:t> — действия Божественной благодати Святого Духа, обнаруживающей Себя в подвизающемся христианине, ведущей его ко спасению и совершенству.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000" smtClean="0"/>
              <a:t>Пребывание Духа Святого в христианине начинается в момент крещения. Но чтобы ощутимо раскрыть это пребывание, христианин должен вступить в подвиг борьбы со страстями согласно евангельским заповедям. В духовном подвиге через союз благодати и свободной воли в христианском подвижнике формируются христианские добродетели. В них и действует Божественная благодать. Поэтому плоды Духа Святого являются синонимами христианских добродетелей, складывающихся из человеческих усилий и благодатных действий, преображающих человеческое естество. </a:t>
            </a:r>
            <a:r>
              <a:rPr lang="ru-RU" altLang="ru-RU" sz="2000" i="1" smtClean="0"/>
              <a:t>«Плод же духа: любовь, радость, мир, долготерпение, благость, милосердие, вера, кротость, воздержание. На таковых нет закона</a:t>
            </a:r>
            <a:r>
              <a:rPr lang="ru-RU" altLang="ru-RU" sz="2000" smtClean="0"/>
              <a:t>» (Гал. 5:22-23).</a:t>
            </a:r>
          </a:p>
        </p:txBody>
      </p:sp>
      <p:sp>
        <p:nvSpPr>
          <p:cNvPr id="485379" name="Прямоугольник 2"/>
          <p:cNvSpPr>
            <a:spLocks noChangeArrowheads="1"/>
          </p:cNvSpPr>
          <p:nvPr/>
        </p:nvSpPr>
        <p:spPr bwMode="auto">
          <a:xfrm>
            <a:off x="3203575" y="0"/>
            <a:ext cx="2560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Tahoma" pitchFamily="34" charset="0"/>
              </a:rPr>
              <a:t>Учителю </a:t>
            </a:r>
          </a:p>
        </p:txBody>
      </p:sp>
    </p:spTree>
    <p:extLst>
      <p:ext uri="{BB962C8B-B14F-4D97-AF65-F5344CB8AC3E}">
        <p14:creationId xmlns:p14="http://schemas.microsoft.com/office/powerpoint/2010/main" val="30567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Объект 2"/>
          <p:cNvSpPr>
            <a:spLocks noGrp="1"/>
          </p:cNvSpPr>
          <p:nvPr>
            <p:ph idx="1"/>
          </p:nvPr>
        </p:nvSpPr>
        <p:spPr>
          <a:xfrm>
            <a:off x="179388" y="333375"/>
            <a:ext cx="8785225" cy="5792788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 подвижников – живая хрестоматия христианской этики. Из глубины веков дошли до нас удивительные образы праведной жизни, сонмы тех, кто прожил свою жизнь по-христиански, чья земная жизнь была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успешна,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не в нынешнем значении этого слова, означающего, как правило, финансовое или профессиональное преуспеяние, а в исконно русском. Слово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успех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произошло от слова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успеть.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что же самое главное? Наши предки отвечали: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спеть спастись.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73675" y="549275"/>
            <a:ext cx="3851275" cy="56896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  <a:latin typeface="Monotype Corsiva" pitchFamily="66" charset="0"/>
                <a:cs typeface="Aharoni" pitchFamily="2" charset="-79"/>
              </a:rPr>
              <a:t>Икона всех святых, </a:t>
            </a:r>
            <a:br>
              <a:rPr lang="ru-RU" altLang="ru-RU" b="1" smtClean="0">
                <a:solidFill>
                  <a:srgbClr val="00B050"/>
                </a:solidFill>
                <a:latin typeface="Monotype Corsiva" pitchFamily="66" charset="0"/>
                <a:cs typeface="Aharoni" pitchFamily="2" charset="-79"/>
              </a:rPr>
            </a:br>
            <a:r>
              <a:rPr lang="ru-RU" altLang="ru-RU" b="1" smtClean="0">
                <a:solidFill>
                  <a:srgbClr val="00B050"/>
                </a:solidFill>
                <a:latin typeface="Monotype Corsiva" pitchFamily="66" charset="0"/>
                <a:cs typeface="Aharoni" pitchFamily="2" charset="-79"/>
              </a:rPr>
              <a:t>в земле Русской просиявших</a:t>
            </a:r>
          </a:p>
        </p:txBody>
      </p:sp>
      <p:pic>
        <p:nvPicPr>
          <p:cNvPr id="487427" name="Picture 2" descr="C:\Users\Val\Desktop\Гюльчатай\и. Алексий\6) Основы православного христианства\10. Монашество\86 Святые в земле Российской просиявшие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5178425" cy="6357938"/>
          </a:xfrm>
        </p:spPr>
      </p:pic>
    </p:spTree>
    <p:extLst>
      <p:ext uri="{BB962C8B-B14F-4D97-AF65-F5344CB8AC3E}">
        <p14:creationId xmlns:p14="http://schemas.microsoft.com/office/powerpoint/2010/main" val="2011588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92838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Любовь в христианском понимании — это отражение любви Божией, отсвет Его спасительного присутствия в нашей жизни. Такая любовь коренится не в наших переменчивых настроениях, но в вечной и неизменной любви Божией; безусловная верность, долготерпение и прощение, которые христиане призваны проявлять в отношениях с людьми, являются отсветом Его верности, долготерпения и прощения.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Любовь же состоит в том, чтобы мы поступали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по заповедям Его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(2 Ин.1,6). </a:t>
            </a:r>
          </a:p>
          <a:p>
            <a:pPr>
              <a:buFont typeface="Arial" charset="0"/>
              <a:buChar char="•"/>
              <a:defRPr/>
            </a:pPr>
            <a:endParaRPr lang="ru-RU" dirty="0" smtClean="0"/>
          </a:p>
          <a:p>
            <a:pPr algn="just">
              <a:buFont typeface="Arial" charset="0"/>
              <a:buChar char="•"/>
              <a:defRPr/>
            </a:pPr>
            <a:endParaRPr lang="ru-RU" dirty="0" smtClean="0"/>
          </a:p>
          <a:p>
            <a:pPr>
              <a:buFont typeface="Arial" charset="0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71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</vt:lpstr>
      <vt:lpstr>Легко ли быть добрым?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Икона всех святых,  в земле Русской просиявших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Chunia</dc:creator>
  <cp:lastModifiedBy>Chunia</cp:lastModifiedBy>
  <cp:revision>1</cp:revision>
  <dcterms:created xsi:type="dcterms:W3CDTF">2016-03-17T17:25:01Z</dcterms:created>
  <dcterms:modified xsi:type="dcterms:W3CDTF">2016-03-17T17:25:21Z</dcterms:modified>
</cp:coreProperties>
</file>